
<file path=[Content_Types].xml><?xml version="1.0" encoding="utf-8"?>
<Types xmlns="http://schemas.openxmlformats.org/package/2006/content-types">
  <Default Extension="xml" ContentType="application/vnd.openxmlformats-package.core-properties+xml"/>
  <Default Extension="bin" ContentType="image/webp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e20c19507f6411d" /><Relationship Type="http://schemas.openxmlformats.org/officeDocument/2006/relationships/extended-properties" Target="/docProps/app.xml" Id="Ra844cfa663264bf0" /><Relationship Type="http://schemas.openxmlformats.org/officeDocument/2006/relationships/officeDocument" Target="/ppt/presentation.xml" Id="R733df30440cb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a6fda7c424f85"/>
  </p:sldMasterIdLst>
  <p:notesMasterIdLst>
    <p:notesMasterId xmlns:r="http://schemas.openxmlformats.org/officeDocument/2006/relationships" r:id="R5ea201d355a44f20"/>
  </p:notesMasterIdLst>
  <p:sldIdLst>
    <p:sldId xmlns:r="http://schemas.openxmlformats.org/officeDocument/2006/relationships" id="256" r:id="R76b3669d76b94d2c"/>
    <p:sldId xmlns:r="http://schemas.openxmlformats.org/officeDocument/2006/relationships" id="257" r:id="R322e167cc21842fd"/>
    <p:sldId xmlns:r="http://schemas.openxmlformats.org/officeDocument/2006/relationships" id="258" r:id="Re7d10e2f395a4a3a"/>
    <p:sldId xmlns:r="http://schemas.openxmlformats.org/officeDocument/2006/relationships" id="259" r:id="R7dfe576590dd40eb"/>
    <p:sldId xmlns:r="http://schemas.openxmlformats.org/officeDocument/2006/relationships" id="260" r:id="Rcd96a08e068b4037"/>
    <p:sldId xmlns:r="http://schemas.openxmlformats.org/officeDocument/2006/relationships" id="261" r:id="R98f74392025a44c3"/>
    <p:sldId xmlns:r="http://schemas.openxmlformats.org/officeDocument/2006/relationships" id="262" r:id="R6d022bc29c534374"/>
    <p:sldId xmlns:r="http://schemas.openxmlformats.org/officeDocument/2006/relationships" id="263" r:id="R099f0745e0804b19"/>
    <p:sldId xmlns:r="http://schemas.openxmlformats.org/officeDocument/2006/relationships" id="264" r:id="R2ab4ebbf18b24c63"/>
  </p:sldIdLst>
  <p:sldSz cx="9144000" cy="51435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a6fda7c424f85" /><Relationship Type="http://schemas.openxmlformats.org/officeDocument/2006/relationships/theme" Target="/ppt/theme/theme1.xml" Id="R9438f0df405c467e" /><Relationship Type="http://schemas.openxmlformats.org/officeDocument/2006/relationships/notesMaster" Target="/ppt/notesMasters/notesMaster1.xml" Id="R5ea201d355a44f20" /><Relationship Type="http://schemas.openxmlformats.org/officeDocument/2006/relationships/presProps" Target="/ppt/presProps.xml" Id="Rab86e94e7ce3433d" /><Relationship Type="http://schemas.openxmlformats.org/officeDocument/2006/relationships/viewProps" Target="/ppt/viewProps.xml" Id="R595d6c5d44574c08" /><Relationship Type="http://schemas.openxmlformats.org/officeDocument/2006/relationships/tableStyles" Target="/ppt/tableStyles.xml" Id="R9f730a767117440f" /><Relationship Type="http://schemas.openxmlformats.org/officeDocument/2006/relationships/slide" Target="/ppt/slides/slide1.xml" Id="R76b3669d76b94d2c" /><Relationship Type="http://schemas.openxmlformats.org/officeDocument/2006/relationships/slide" Target="/ppt/slides/slide2.xml" Id="R322e167cc21842fd" /><Relationship Type="http://schemas.openxmlformats.org/officeDocument/2006/relationships/slide" Target="/ppt/slides/slide3.xml" Id="Re7d10e2f395a4a3a" /><Relationship Type="http://schemas.openxmlformats.org/officeDocument/2006/relationships/slide" Target="/ppt/slides/slide4.xml" Id="R7dfe576590dd40eb" /><Relationship Type="http://schemas.openxmlformats.org/officeDocument/2006/relationships/slide" Target="/ppt/slides/slide5.xml" Id="Rcd96a08e068b4037" /><Relationship Type="http://schemas.openxmlformats.org/officeDocument/2006/relationships/slide" Target="/ppt/slides/slide6.xml" Id="R98f74392025a44c3" /><Relationship Type="http://schemas.openxmlformats.org/officeDocument/2006/relationships/slide" Target="/ppt/slides/slide7.xml" Id="R6d022bc29c534374" /><Relationship Type="http://schemas.openxmlformats.org/officeDocument/2006/relationships/slide" Target="/ppt/slides/slide8.xml" Id="R099f0745e0804b19" /><Relationship Type="http://schemas.openxmlformats.org/officeDocument/2006/relationships/slide" Target="/ppt/slides/slide9.xml" Id="R2ab4ebbf18b24c6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7f5d65abe85450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85c818cdf6c47c8" /><Relationship Type="http://schemas.openxmlformats.org/officeDocument/2006/relationships/notesMaster" Target="/ppt/notesMasters/notesMaster1.xml" Id="R34501da16fbc4b6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5921c0d5f7b42ff" /><Relationship Type="http://schemas.openxmlformats.org/officeDocument/2006/relationships/notesMaster" Target="/ppt/notesMasters/notesMaster1.xml" Id="Ra31223e4128d481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715668712eb4f41" /><Relationship Type="http://schemas.openxmlformats.org/officeDocument/2006/relationships/notesMaster" Target="/ppt/notesMasters/notesMaster1.xml" Id="Rcd7ab11a15df45e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fa62b3feb38491e" /><Relationship Type="http://schemas.openxmlformats.org/officeDocument/2006/relationships/notesMaster" Target="/ppt/notesMasters/notesMaster1.xml" Id="Rc13e8333a83d4bd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6ea7305c0884f36" /><Relationship Type="http://schemas.openxmlformats.org/officeDocument/2006/relationships/notesMaster" Target="/ppt/notesMasters/notesMaster1.xml" Id="Rcec16588c6884c5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d69afb46eb74353" /><Relationship Type="http://schemas.openxmlformats.org/officeDocument/2006/relationships/notesMaster" Target="/ppt/notesMasters/notesMaster1.xml" Id="R812da3f699874ad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6b08d1f6a31411b" /><Relationship Type="http://schemas.openxmlformats.org/officeDocument/2006/relationships/notesMaster" Target="/ppt/notesMasters/notesMaster1.xml" Id="R2b3dccf2db3c416e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e4104a0183749a3" /><Relationship Type="http://schemas.openxmlformats.org/officeDocument/2006/relationships/notesMaster" Target="/ppt/notesMasters/notesMaster1.xml" Id="R9aef2a2d825c4d6e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71cf0c1399654a6c" /><Relationship Type="http://schemas.openxmlformats.org/officeDocument/2006/relationships/notesMaster" Target="/ppt/notesMasters/notesMaster1.xml" Id="R370d6424a1e54a3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ecc8766554e2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09b83d8945d4e21" /><Relationship Type="http://schemas.openxmlformats.org/officeDocument/2006/relationships/slideLayout" Target="/ppt/slideLayouts/slideLayout2.xml" Id="Re60bb40e7978493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0bb40e7978493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eca878a4d9841bc" /><Relationship Type="http://schemas.openxmlformats.org/officeDocument/2006/relationships/image" Target="/ppt/media/image.bin" Id="R12922c12f22b422d" /><Relationship Type="http://schemas.openxmlformats.org/officeDocument/2006/relationships/notesSlide" Target="/ppt/notesSlides/notesSlide1.xml" Id="R368d24fd430a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97b5f4a456a4ed1" /><Relationship Type="http://schemas.openxmlformats.org/officeDocument/2006/relationships/notesSlide" Target="/ppt/notesSlides/notesSlide2.xml" Id="R55cedb7d744e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62e1578943f452f" /><Relationship Type="http://schemas.openxmlformats.org/officeDocument/2006/relationships/notesSlide" Target="/ppt/notesSlides/notesSlide3.xml" Id="R1a7b700e43e6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18f75d4c45c4181" /><Relationship Type="http://schemas.openxmlformats.org/officeDocument/2006/relationships/notesSlide" Target="/ppt/notesSlides/notesSlide4.xml" Id="R8d1f89db2bf8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723424694e743e5" /><Relationship Type="http://schemas.openxmlformats.org/officeDocument/2006/relationships/notesSlide" Target="/ppt/notesSlides/notesSlide5.xml" Id="R025c89438a8e4d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f5048aa1b07430c" /><Relationship Type="http://schemas.openxmlformats.org/officeDocument/2006/relationships/notesSlide" Target="/ppt/notesSlides/notesSlide6.xml" Id="R6e78f49978a849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07010742cd443e2" /><Relationship Type="http://schemas.openxmlformats.org/officeDocument/2006/relationships/notesSlide" Target="/ppt/notesSlides/notesSlide7.xml" Id="R9fa6ab6c9b374be0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6a2b28b78124efa" /><Relationship Type="http://schemas.openxmlformats.org/officeDocument/2006/relationships/notesSlide" Target="/ppt/notesSlides/notesSlide8.xml" Id="R863c300fd3ed441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6a952dc41564e33" /><Relationship Type="http://schemas.openxmlformats.org/officeDocument/2006/relationships/notesSlide" Target="/ppt/notesSlides/notesSlide9.xml" Id="Rec0722c40e67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0C5302-342E-4CB8-B64B-913A010152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FAFC"/>
          </a:solidFill>
          <a:ln xmlns:a="http://schemas.openxmlformats.org/drawingml/2006/main" w="0">
            <a:solidFill>
              <a:srgbClr val="F3FAFC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24D072-74D4-4992-9C26-069066FD6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0"/>
            <a:ext cx="3695700" cy="5143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72A"/>
          </a:solidFill>
          <a:ln xmlns:a="http://schemas.openxmlformats.org/drawingml/2006/main" w="0">
            <a:solidFill>
              <a:srgbClr val="0B172A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FD7DC31-A829-4D97-816B-6085F0B35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28650"/>
            <a:ext cx="2857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INDUSTRIAL FLUOROPOLYMER SOURCING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2815534-C648-48D7-BF8B-27600A68E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71550"/>
            <a:ext cx="44577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70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Pure-Flon Fluoropolymer Tubing Catalog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5AA7A42-6D67-440C-B692-CC06AA372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209800"/>
            <a:ext cx="4095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 this catalog to shortlist PTFE, PFA, FEP, flexible hose, fittings, and spaghetti tubing before sending an RFQ through pure-flon.com/quote.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2BDB8FD-5D38-465B-8628-4D22F8481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238500"/>
            <a:ext cx="15240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7FAFC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BF59FD-8991-45FE-8646-4E2546A39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33750"/>
            <a:ext cx="1257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PTFE / PFA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258CA7-1B7A-44CE-9B36-1CC63DCAF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14725"/>
            <a:ext cx="1257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65 deg C - 260 deg C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800DCC-3777-416B-84F1-6802D0AFC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6950" y="3238500"/>
            <a:ext cx="137160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7FAFC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ACA800-135B-490D-B5AE-E9F59CEB1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333750"/>
            <a:ext cx="11049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FEP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7BACDF-64E0-4C5F-A827-A18BDD24E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514725"/>
            <a:ext cx="11049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65 deg C - 205 deg C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72D45F2-33E2-4620-A5D1-23E684C16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238500"/>
            <a:ext cx="1428750" cy="514350"/>
          </a:xfrm>
          <a:prstGeom xmlns:a="http://schemas.openxmlformats.org/drawingml/2006/main" prst="roundRect">
            <a:avLst>
              <a:gd name="adj" fmla="val 14815"/>
            </a:avLst>
          </a:prstGeom>
          <a:solidFill xmlns:a="http://schemas.openxmlformats.org/drawingml/2006/main">
            <a:srgbClr val="F7FAFC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31E39F3-B7AB-40B4-9110-64AC94388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333750"/>
            <a:ext cx="11620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RFQ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7483B0-4628-44D8-AA22-D84C8633F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514725"/>
            <a:ext cx="1162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pure-flon.com/quote</a:t>
            </a:r>
          </a:p>
        </p:txBody>
      </p:sp>
      <p:pic>
        <p:nvPicPr>
          <p:cNvPr id="1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2922c12f22b422d"/>
          <a:srcRect xmlns:a="http://schemas.openxmlformats.org/drawingml/2006/main" l="0" t="190" r="0" b="19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5886450" y="704850"/>
            <a:ext cx="2724150" cy="1809750"/>
          </a:xfrm>
          <a:prstGeom xmlns:a="http://schemas.openxmlformats.org/drawingml/2006/main" prst="rect">
            <a:avLst/>
          </a:prstGeom>
        </p:spPr>
      </p:pic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83A7245-F8E5-471F-8BCC-2135B54B1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895600"/>
            <a:ext cx="26670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Buyer-ready reference for tubing, hose, fittings, dimensions and quote preparation.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C7D1DCB-A66F-4F8D-81AA-AFC4C6DCA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924300"/>
            <a:ext cx="2381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CDEBF0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CDEBF0"/>
                </a:solidFill>
                <a:latin typeface="Aptos"/>
                <a:ea typeface="Aptos"/>
                <a:cs typeface="Aptos"/>
              </a:rPr>
              <a:t>Release 2026-06-03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7931AC7-A04B-41CF-AF5F-9B71A7CA3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4712552-023D-46B9-9118-32872E4E6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D0AB2CA-64C9-4A0B-A6FB-64F9FDD56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6933818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F4A2FE-BDA1-4822-9BE1-546F6D140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RFQ WORKFLOW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133F0F3-3FB3-4AEE-9B54-D11076430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Move buyers from interest to a useful technical brief.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5853E5-66F4-4D5F-BA55-9B63BF0A1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952500"/>
            <a:ext cx="581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The catalog should reduce clarification loops by asking for environment first, then material and dimensions.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B727303-3236-4CA1-93C4-11DE0DF7A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66850"/>
            <a:ext cx="1565135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353866C-063B-4D8F-B686-78B49A152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1533525"/>
            <a:ext cx="1431785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Buyer action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ACB15B-99C0-4298-A766-D54534B092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7585" y="1466850"/>
            <a:ext cx="3485981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0FE6060-B746-42B1-AED3-37DE7143A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84260" y="1533525"/>
            <a:ext cx="3352631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What to prepare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CA476D-0807-41F4-AEFC-D01BD11F1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3566" y="1466850"/>
            <a:ext cx="2987984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225548C-9809-4E2A-9363-2752DA6AB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0241" y="1533525"/>
            <a:ext cx="2854634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Pure-Flon review output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DA38E94-4C5C-4351-88C3-788A54992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076450"/>
            <a:ext cx="1565135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53D7507-23B4-4F94-857E-90CA244862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2143125"/>
            <a:ext cx="1431785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Shortlist material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D20A19-8810-446E-81EF-A861BCF6A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7585" y="2076450"/>
            <a:ext cx="3485981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14E6D3-562B-4E03-80FF-76F750C93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84260" y="2143125"/>
            <a:ext cx="3352631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Media, temperature, pressure, transparency, static and clean-handling needs.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552809-BE72-416B-880D-FA9553055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3566" y="2076450"/>
            <a:ext cx="2987984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B8D2D6-F79F-4044-8CF0-B2FAFAC06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0241" y="2143125"/>
            <a:ext cx="2854634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Material family recommendation and constraints to verify.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A2AF3E-70A4-4114-8B8C-7AD2F0493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686050"/>
            <a:ext cx="1565135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0971D4E-3161-40D5-9379-8323C6F6E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2752725"/>
            <a:ext cx="1431785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Confirm dimensions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2BC4C2B-0424-46F4-83CF-4D4BDDBD8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7585" y="2686050"/>
            <a:ext cx="3485981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F9A7A1-2ECF-4D79-854F-6DC4B53C0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84260" y="2752725"/>
            <a:ext cx="3352631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ID, OD, wall thickness, tolerance target, bend radius and length.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77DD2BE-2FD0-409A-AE88-7B20C7543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3566" y="2686050"/>
            <a:ext cx="2987984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87012AB-B181-43E5-A25D-41CCE3286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0241" y="2752725"/>
            <a:ext cx="2854634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Metric or inch sizing review plus manufacturing feasibility notes.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62295B6-D160-48A1-9CA2-16D6764AC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295650"/>
            <a:ext cx="1565135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191DD6B-118B-4228-B0CB-60ACDF44B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3362325"/>
            <a:ext cx="1431785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Request quote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8C885F-43AD-4D83-AAA6-506A083BA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7585" y="3295650"/>
            <a:ext cx="3485981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5BF5FE5-198B-465B-9880-E025E7B38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84260" y="3362325"/>
            <a:ext cx="3352631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Application environment, quantity, preferred lead time and destination country.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2509B28-FB51-4A7A-AAA8-6ACD9DB83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3566" y="3295650"/>
            <a:ext cx="2987984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5719DE0-A3EC-4757-9FDE-BF5CF821A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70241" y="3362325"/>
            <a:ext cx="2854634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7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RFQ response path through pure-flon.com/quote.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C29FC5F-4682-4374-BE61-AEBE4CEAF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733800"/>
            <a:ext cx="8039100" cy="55245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DCFCE7"/>
          </a:solidFill>
          <a:ln xmlns:a="http://schemas.openxmlformats.org/drawingml/2006/main" w="9525">
            <a:solidFill>
              <a:srgbClr val="86EFA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14BA277-3371-4ECD-816F-2B62F564A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924300"/>
            <a:ext cx="7524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4785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047857"/>
                </a:solidFill>
                <a:latin typeface="Aptos"/>
                <a:ea typeface="Aptos"/>
                <a:cs typeface="Aptos"/>
              </a:rPr>
              <a:t>Do not start with a generic catalog request. Ask for a short environment-first note and route to quote.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4FB9A9A-2754-4D62-819F-E26354E3B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B95F6CD-5245-4F47-AAA3-110E5E97C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E61B7DC-6E6A-4279-B0B1-E0D017B9C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96794603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D634C5-C75D-4B13-B3EA-4C0F24FC8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MATERIAL MAP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EB2826C-6957-4E7D-A5D6-4425E3863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Five sourcing buckets cover the early buying decision.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D456D4A-8E5B-4E67-9553-D64FBC3D0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4AEEB4-A550-485D-8798-F69A9E7C5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1133475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2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Family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822D735-5F63-4041-BAC7-B2A8BA572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1066800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1EF6270-9A42-47C4-A359-FABFE9510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1133475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2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Best-fit sourcing signal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DB41D0E-FDA8-421E-B268-9217B4B2D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1066800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D46425E-99F9-4C7B-9941-F3BFB460A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1133475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2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Temp. window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A6EFC88-A7A2-4642-B16E-DA2245CD7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1066800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77CE25-BE20-4E7B-AA9F-EA0BFBFAF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1133475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2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Buyer note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F95E373-646D-49B3-BF3A-C3BE26693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09725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8D34145-28A2-413C-8549-D6A01A23A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1676400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PTFE Tubing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6C81BE9-087E-4048-8393-C5003DAEF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1609725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98BE047-B25C-46AF-96A9-8079B8832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1676400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Chemical resistance, broad heat resistance and low-friction service.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BE3BED0-FDD4-465C-BA4E-53A0E14D4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1609725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D4D7698-4996-4851-802D-2724DBCE6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1676400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65 deg C - 260 deg C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2052777-371D-4EAA-A2D6-CB2BE7B80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1609725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5D683A8-1430-4C05-ACCE-C48A438DD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1676400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 when durability matters more than visual flow inspection.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F423FD5-3072-4E5D-B3EA-0135CE724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152650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CCFE998-3423-474D-8B0C-F277A7841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2219325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PFA Tubing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6395FC-8EEC-4D25-9749-D43963A3A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2152650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0C9280A-4407-4821-8F6D-FB09B1ABA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2219325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High transparency, purity and high-temperature chemical routing.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4AADAD4-3D93-484D-88C4-BA381EEEE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2152650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3CCFD8C-4B7D-4B5C-90B2-0165C3A7D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2219325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65 deg C - 260 deg C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65D4C94-C142-4530-AB9E-108A8CD4D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2152650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7506B58-9553-4611-8A4C-E37D57FBB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2219325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 when visible clean flow and resistance are both important.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411F560-1D02-4512-9A42-AE9F24BFC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695575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0CF127B-B126-4095-8E21-85B0E7B40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2762250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FEP Tubing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D3971F5-A4CF-4BA3-9895-07266EC71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2695575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0E02CDD-F59A-4F39-B64F-90BCE44E6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2762250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Transparent non-stick routing with a lower upper temperature range.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0643DDF-95C0-44B2-8619-7AF71F0B3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2695575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E4CB04B-F9C4-4067-A08E-1A704616A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2762250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65 deg C - 205 deg C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B46142E-7256-41A8-9A00-9AD78F0AE3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2695575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2E778B0-B7B5-4D70-850D-97612FCB5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2762250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 for visual checks, low adhesion and moderate heat windows.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E1652F9-195C-4025-8F84-9DEE42C57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0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B4D34A8-11FD-44EE-A21E-0AED298A9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3305175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Flexible Hose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6AD586D-A412-45D7-B027-8E582C0BB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3238500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21A0555-6FB7-44D9-B98F-B4A6AB1D7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3305175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Assembly paths with bend, routing and pressure review.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F67B79E-210B-49F0-97A4-0FF392A69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3238500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0B1026B-AB3F-4814-808A-366084945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3305175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Application-dependent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732D5A86-9463-44C7-B583-16C2DD190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3238500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B25BC50D-79C8-49CD-A515-554099A15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3305175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Send bend radius, pressure and connection constraints.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43E3F97-FF95-4837-9E8E-1533A6DBF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781425"/>
            <a:ext cx="1342026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AD39E8CF-DA22-40D0-9B46-0D4E237FAC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3848100"/>
            <a:ext cx="1208676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Fittings &amp; Accessories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396473B-68F9-44CC-B3F5-0AB18F2AA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42076" y="3781425"/>
            <a:ext cx="3092494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26E4A0D-4696-4C74-9864-6D5FD3B73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08751" y="3848100"/>
            <a:ext cx="2959144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Connector matching, assemblies and system compatibility.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233F28A-03E9-41F2-BE0B-597E2DB60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4570" y="3781425"/>
            <a:ext cx="1517073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15B6B31-495F-46A1-9941-26728A691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01245" y="3848100"/>
            <a:ext cx="1383723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Application-dependent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28F5654-EDA7-442C-ACB6-D3DA69EF2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1643" y="3781425"/>
            <a:ext cx="2392307" cy="5429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458B9CC-B888-402D-AA87-769867FF1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18318" y="3848100"/>
            <a:ext cx="2258957" cy="447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7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7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Send tube dimensions, media and connection method.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8DA8C9B7-906B-4087-94D5-15CD227212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50EF92F1-AE6B-4F18-B106-BA5F55BCB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F51B592-1203-44A2-B6DA-F7A0E7920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27713806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94A7869-8D5D-4EAF-B413-5C99C16F6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TUBE FAMILIES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E16CE5B-BC7C-4B2C-91D8-4D1C4B13A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PTFE, PFA and FEP answer different inspection and heat constraints.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7D9C05-55BB-4C58-A58C-F75D240EC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219200"/>
            <a:ext cx="2362200" cy="2705100"/>
          </a:xfrm>
          <a:prstGeom xmlns:a="http://schemas.openxmlformats.org/drawingml/2006/main" prst="roundRect">
            <a:avLst>
              <a:gd name="adj" fmla="val 3226"/>
            </a:avLst>
          </a:prstGeom>
          <a:solidFill xmlns:a="http://schemas.openxmlformats.org/drawingml/2006/main">
            <a:srgbClr val="F8FBFD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ECDD8AF-4B4D-4B21-A3A8-CB314815C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47800"/>
            <a:ext cx="1924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PTFE Tubing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125022-9975-4831-8218-CE7BAB16E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809750"/>
            <a:ext cx="1924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Chemical resistance and heat stability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FA3706-1843-4CC1-8365-BBC26AE20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3241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Reference operating temperature window: 65 deg C - 260 deg C.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E33821-E8D4-4C3E-97A8-ED9889306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7432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Core advantages: chemical resistance, heat resistance, low friction and electrical insulation.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6AAA1F9-ECFE-4562-95B5-7F1ADEABB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623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Best-fit formats: metric tubing, inch tubing, spaghetti tubing and application-specific wall ranges.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4D0574E-3785-4C99-A923-FB461CA92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219200"/>
            <a:ext cx="2362200" cy="2705100"/>
          </a:xfrm>
          <a:prstGeom xmlns:a="http://schemas.openxmlformats.org/drawingml/2006/main" prst="roundRect">
            <a:avLst>
              <a:gd name="adj" fmla="val 322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6F6502-4526-4230-A484-00AEEBFD7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1447800"/>
            <a:ext cx="1924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PFA Tubing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054FDF-F10D-4252-8CCF-A546D4B3E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1809750"/>
            <a:ext cx="1924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High transparency and resistance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B49EE8-4830-43AE-A696-89A046524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23241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Reference operating temperature window: 65 deg C - 260 deg C.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E29CB5-34A3-4D97-89F8-B771541D4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27432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Useful for high-purity chemical routing when visible clean flow matters.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69B295-CF0A-4E9C-BE65-8ADE398EF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31623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Start here when visual inspection and demanding thermal service both matter.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2969DC2-15AA-4709-BE95-4882DD4F7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219200"/>
            <a:ext cx="2362200" cy="2705100"/>
          </a:xfrm>
          <a:prstGeom xmlns:a="http://schemas.openxmlformats.org/drawingml/2006/main" prst="roundRect">
            <a:avLst>
              <a:gd name="adj" fmla="val 322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D3EE8F7-4A51-415F-AE61-90AD4F470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1447800"/>
            <a:ext cx="19240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FEP Tubing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EE8A59-8BD4-4A7B-9124-CFC5F6DB5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1809750"/>
            <a:ext cx="1924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Non-stick and versatile routing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3A766B-57B3-44E7-8266-58C97176F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3241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Reference operating temperature window: 65 deg C - 205 deg C.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0AF0272-247D-443A-9296-2931F7FD7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7432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Useful for visual checks, non-stick surfaces and moderate operating temperature.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36527A3-BB06-40FC-A085-90AA9E571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162300"/>
            <a:ext cx="19240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4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4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Use as a practical transparent option where PFA's upper heat range is not required.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6B9A76D-B43C-4A94-9657-B4EE8E75A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0F69AA5-A68F-41BF-93B3-3105767A9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6ADB303-CCE9-4A53-839B-E1860BD945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60408698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C83EB6-54F2-4D37-91E6-F98D133E8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PRECISION SMALL BORE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F4DEBEB-0FFD-4324-9DEE-0783FB734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PTFE spaghetti tubing gives buyers exact shortlist dimensions.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CB0D89-8332-4D60-92B2-6B4624FF4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121920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8A10901-B8EC-48F5-8CA7-1D1EF4B72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128587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Outer diameter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6244E4-4BA5-444B-9ECC-A06953D68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121920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1016FD-5490-4D1B-8850-02FCC73D5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128587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Inner diameter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8CC3D4-9CA4-4CC0-B905-6B42E9CD8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121920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27695AD-FF71-45DC-8B8E-652954FFF3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128587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Thickness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6AE07D6-4B8B-4693-9ECB-4C86C6F59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121920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C91738B-9F07-4721-92E1-D4FE3CCF2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128587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Tolerance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E1EAEF-DCF7-49CF-A743-144ACF1CD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162877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92187C0-D96E-4C91-B900-CD6702455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169545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0.8 mm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BE01E8-B410-4FCD-B556-13A1E7AEE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162877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1E1F98-D69E-4CD4-9728-EE750F560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169545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0.3 mm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9C482B9-2134-46DA-AB42-EDFB89E91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162877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B022D68-66EB-4F1A-813E-ECBA48454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169545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AEAC887-2276-4040-A46B-BF9FBC744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162877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3A6DE4D-0138-44E8-BF7A-C8A6C03FA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169545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9EA80E-7986-4139-B640-DD1F1D7DC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03835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D46FBCD-3E83-49EE-A409-21680A387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210502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1.0 mm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4ADB8E8-D701-4B00-B773-A2C1C5A5A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203835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AD9337C-358F-415A-968A-7B5E78BCB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210502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0.5 mm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EF4C571-7E63-4A13-BCDB-4F41A9210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203835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DA65927-2996-44AE-8FC1-6EF288C48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210502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2D0468F-FBFA-4708-A247-2E72BFE6C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203835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7040892-9D6A-4927-94D7-3D26EB70A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210502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EF874B8-4492-4357-9282-D64F5898A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44792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1723098-2593-49FA-BF93-17DA163D6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251460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1.3 mm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FA0B3B3-A391-4692-92A5-09079F7BC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244792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A3D233B-0A6B-4CE7-9270-B8E17C929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251460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0.8 mm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3D2212E-7836-4CF8-ACF7-C7C462157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244792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801232E-886E-4543-BC1D-54725DF92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251460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0491904-1A16-4493-AD13-6EF347589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244792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2F3B5EF-CC56-4041-9F30-F90C00155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251460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453DBC4-C36D-4A47-A3A5-275F52D1D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85750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E34A6F5-F0A4-42FE-AE31-829E33633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292417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1.5 mm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173B880-E076-43FE-AB18-0A5020BD4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285750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AFFB561-118F-4356-A88A-6536E16FE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292417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1.0 mm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4F4C369-C4D6-4011-8683-BB0E7AF13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285750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34DAB2B-03CA-45D9-BB30-8CB50CA8E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292417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4085DD7-680A-4811-AD41-6C1ACDE10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285750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22079B3-55D2-4F69-8E4B-434DB042E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292417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DD120957-99D2-43B9-9268-45BFAD3BF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26707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F9DFBB73-43A2-4F9A-A24A-66A39E45C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333375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2.0 mm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E5AE5B73-991E-4D38-8525-957254E36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3267075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AAE078E4-FFB0-4AB1-B363-0EC190E06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3333750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1.5 mm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67949C3-0222-46FF-91A6-528A39AA5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326707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F2088588-5DE5-4160-8DF1-92D96DF97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333375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35FA73AC-827B-4B99-A57E-6A2DD8789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3267075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B3B27F08-4A3E-4E7F-A0FF-078CD54E4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3333750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50ED0364-F00F-4207-B6D5-F89A1E3AE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67665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F69C1260-7B00-41EE-AFEF-2E0D93A27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" y="374332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2.5 mm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1ED5B74D-C576-4511-BE5B-CC53B1A55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3595" y="3676650"/>
            <a:ext cx="186489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4406CDD6-0EC3-4B4F-AD18-3531B4F2C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60270" y="3743325"/>
            <a:ext cx="173154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2.0 mm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5C6B1E88-EE9D-441C-8012-46326F3F2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8489" y="367665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5652C8C-EF2E-4867-891D-41F864809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25164" y="374332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0.25T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DA93DCEC-38BF-4F73-8AE3-91E407E7A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6895" y="3676650"/>
            <a:ext cx="1678405" cy="409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188C3494-B0EB-4962-A2B9-3DF77F1FF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3570" y="3743325"/>
            <a:ext cx="1545055" cy="3143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9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9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0.05 mm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196686B4-ACA6-4E9F-AEDB-56ED0BB24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095750"/>
            <a:ext cx="7086600" cy="438150"/>
          </a:xfrm>
          <a:prstGeom xmlns:a="http://schemas.openxmlformats.org/drawingml/2006/main" prst="roundRect">
            <a:avLst>
              <a:gd name="adj" fmla="val 17391"/>
            </a:avLst>
          </a:prstGeom>
          <a:solidFill xmlns:a="http://schemas.openxmlformats.org/drawingml/2006/main">
            <a:srgbClr val="DCFCE7"/>
          </a:solidFill>
          <a:ln xmlns:a="http://schemas.openxmlformats.org/drawingml/2006/main" w="9525">
            <a:solidFill>
              <a:srgbClr val="86EFAC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0D7AE923-686D-42C3-BBBF-1E79E1137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4248150"/>
            <a:ext cx="6667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47857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47857"/>
                </a:solidFill>
                <a:latin typeface="Aptos"/>
                <a:ea typeface="Aptos"/>
                <a:cs typeface="Aptos"/>
              </a:rPr>
              <a:t>Use case: insulation, compact routing, precision tolerance, and early custom-size feasibility checks.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112E639B-902F-4F8F-9B0E-9564CE3E0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FF1DE843-F6EE-432E-93F8-BA97375E7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99B95F70-B36C-4064-88E1-B7B9460211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5431253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1CB8996-8575-4026-9886-C0CBE0D4D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METRIC PRESSURE REFERENCE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EAEB848-98A0-42EF-9B91-F98F8FCF8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Metric PTFE/PFA rows include pressure, tolerance and bend-radius signals.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ED17CCC-094F-45F0-9645-5F9ACFAF5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239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853197-F607-4FC7-9550-4FFB7F397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11906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OD mm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E440186-4008-4827-9E00-0D5C6243A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11239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546BA9A-1733-4B9D-BC75-1568A7886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11906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ID mm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3B34D3-2B30-488B-9A45-5611847D0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11239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446D771-2AF0-423A-B66A-CA930FE2E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11906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Burst kgf/cm2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26B899A-B008-4FE6-8331-2E6905356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11239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8B0066-880E-405E-A8E2-C511B8BF4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11906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Working kgf/cm2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9D0AAFF-B4C0-4D0A-9445-5701CF091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11239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63A69BC-F74A-41EE-86AC-7CB40CA33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11906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Tol. mm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1088DDD-33D5-4374-9505-84918EDB7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11239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E33D5FE-EDC2-4EBE-A125-FD0C37864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11906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0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0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Min bend radius mm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ACA1CB-E4B9-4208-8CB0-11E5981EB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4668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8CA7B8-CACD-491E-A2B8-C3E46E8E5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15335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0900A9-CC1F-4C54-A8C5-7A289B759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14668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D798AFE-F06B-443A-B6B1-AF0A9E87D0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15335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C19A97-0F02-4B92-B0B0-92BC4289A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14668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4A46699-13E0-4F33-94FD-6AB7E87832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15335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120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CDCF432-A7D8-4E55-BBC9-784715BFB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14668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691A322-4CA9-4A20-870E-3D5C0F452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15335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98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23664BB-1AEC-4834-B63C-55BACD906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14668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69090F1-8F39-487F-967D-C942A90BA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15335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0.15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0C6969D-FE29-411F-8F99-336871CFB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14668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F2C6A64-D9A8-412E-A50C-FDF02E3EA3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15335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32735F6-EB7C-4F82-B59F-927CA22C8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8097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04810F8-7F59-40CD-B020-8B66A828C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18764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2DF2964-05A9-46C0-B45B-110DD609C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18097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A1E9C49-5693-40DD-BB8E-AC7A7DD34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18764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2.5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3490401-4261-4F61-83C6-AE29BB2D2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18097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9BA214A-6014-4AB7-8B78-2B3BC99AD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18764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100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1734495-098F-43AC-BA51-35C12EB51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18097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8CB692E-FFFB-444A-A20B-9036F0EB6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18764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80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6729A75-7E7A-422D-BF21-CC04B7C66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18097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2D09885-D513-481A-8F60-5D3244243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18764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0.15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0688FA9-2527-46A7-8380-112F5ACA1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18097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56CD484-3EAD-49F9-A3AF-6A67B7DF6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18764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13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5710EA2-1108-4A99-B4C5-E81354772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1526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1A2547C-EBAC-4BD3-8FC3-2E9C9B98B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22193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C8EC828-1E79-4E83-A90F-C925ADC38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21526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316E502E-2C69-4AA3-98A2-910A9C058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22193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5CE4559-CAE3-4DA3-AC30-262F43CCF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21526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70D1606-BE0D-4E62-B8FC-C00DCF02C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22193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65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76CD94B-3429-4075-B170-BAA8BE615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21526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498B977F-F8D7-48FB-A030-32D8187D0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22193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52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195905EA-AD73-4E22-9153-61780E5F9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21526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945B492-1ED8-47CB-BA25-647E3C18AE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22193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0.15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17002ABF-E891-4371-B9B0-F3B22AD21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21526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D2A9F5AA-282F-4BB9-9699-682F92BC1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22193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25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B980C1C4-BAAE-498C-AE11-CDCD9727A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4955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EC2C095-663E-4EE9-90A9-FBFEF230F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25622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8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0F39162C-2DAB-43AF-A347-9A2E43D52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24955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F68DCE0B-4E8C-424A-B0DE-A81B83853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25622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0918654E-B235-4D86-B3D5-3CFFC599D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24955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DE0C22C7-29EF-4753-86E2-EC5F72EDE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25622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45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D4282883-C240-4DCF-8E53-1FBC4297F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24955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ED5B9BE4-5891-4C68-8648-8BB8DFF8D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25622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36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2C1BC6F2-AE8C-4E6E-B659-3A66D249B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24955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7D9A7E3F-3704-48D3-BF1D-8B67FCBC1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25622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0.15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11958B7F-EAD2-4340-855A-7B57E3D90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24955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A238CCB6-E441-4DCF-8E91-47372ED50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25622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45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14DE666E-6A7C-4351-9E40-54BE31159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8384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BB26608B-EEBA-4159-9421-9319B3408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29051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C3EEED78-C2A5-471F-9B83-BC93F62E5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28384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31CE86BF-3A4D-48B3-9683-9E1E28204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29051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8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4E367F14-D81C-4BDE-8549-D8B245E48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28384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47F75744-DDE6-4015-AA41-CEA27A3BB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29051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35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0F387483-0998-4CB5-8AB9-18A1D1EE8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28384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2489182A-7904-4151-8D0C-899B7C363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29051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28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956E6F02-5046-448D-BCB6-977C8A21D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28384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2FB417B4-1CA9-4892-A165-4E2C18A19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29051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0.20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CD237EB7-2699-4C43-B9AD-5C7E0EC93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28384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CF667997-E718-4A15-9E16-8F0984E22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29051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70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870F6124-C90A-44C9-BB96-794DA4505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1813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D5890FD8-C7FD-41AE-B72F-43707F3AF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32480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88D38F11-3F02-452F-AF06-55CA6F024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31813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031FF55A-26D4-470E-A10A-6D0042D33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32480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20CB7582-2F5A-4334-B8C2-0398097DF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31813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9757CC14-731D-414C-BDA4-03562E081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32480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30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83B14C78-756B-40E1-B216-845F9376D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31813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E6E97597-F80A-4103-B7A8-3ADD7D554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32480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24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D913847E-9113-470C-88A0-23D67784B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31813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5227EE72-62F5-4018-885B-966855B22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32480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0.20</a:t>
            </a:r>
          </a:p>
        </p:txBody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E93AB743-F8E0-45E3-A0CB-87B8BAD1D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31813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97933A41-8FB4-4752-B87B-18D9DF93C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32480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105</a:t>
            </a:r>
          </a:p>
        </p:txBody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16A32BAC-2BFF-4A57-83CB-28F36B9C1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5242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3D933924-4884-43E7-8AC7-AE27E2A8A4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35909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74A3B273-F36A-4682-9C53-141B97DCE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35242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BAEBCCF7-6D60-4B3C-A4B1-DEE157DFD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35909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A78D3B14-0AA4-4F2E-9A8B-DAD5D54E2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35242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883E8C90-7DC4-4E9F-8B92-947CA7AB1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35909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24</a:t>
            </a:r>
          </a:p>
        </p:txBody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0ACCB530-C7CB-4E28-A302-28C5E2BC1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35242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EFB5AFB5-95B3-40DB-AF77-54C8068A1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35909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19</a:t>
            </a:r>
          </a:p>
        </p:txBody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97BAAFDF-4D3E-4802-A8F9-95DBD4DDB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35242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BBD01AC9-E07E-4B09-AC55-18671E718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35909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0.20</a:t>
            </a:r>
          </a:p>
        </p:txBody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BC5D1881-5057-4251-82E2-661543808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35242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99602E07-8876-4560-A628-0A15C69AA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35909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140</a:t>
            </a:r>
          </a:p>
        </p:txBody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55BDF3EA-D0E1-439D-A15D-BA3764745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671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EE3261E6-EA41-4026-9EB9-83A0E53E8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" y="39338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16</a:t>
            </a:r>
          </a:p>
        </p:txBody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272EC452-4566-4F36-BB8B-FB6DED101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3403" y="3867150"/>
            <a:ext cx="853353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5F7E65DE-1257-4D54-A5E4-413D28572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0078" y="3933825"/>
            <a:ext cx="720003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1465E900-03E1-4C33-BFD9-E9E033AAB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06757" y="38671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0282804A-A61A-47E4-B54A-601272872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3432" y="39338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18</a:t>
            </a:r>
          </a:p>
        </p:txBody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429B0C0E-FA87-46F1-B2B3-03CACD607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3098" y="3867150"/>
            <a:ext cx="1896341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18790EEC-B96A-4DF5-837E-80743F9E5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69773" y="3933825"/>
            <a:ext cx="1762991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009C3998-4722-428B-B60A-A0EBB971F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99439" y="3867150"/>
            <a:ext cx="1066692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895C7736-D886-4FB1-A9EF-0F5A959EE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6114" y="3933825"/>
            <a:ext cx="933342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0.30</a:t>
            </a:r>
          </a:p>
        </p:txBody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F7154619-F902-4272-B691-013BB2740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6130" y="3867150"/>
            <a:ext cx="177782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DD5CEC6C-60EA-43DE-96CA-492A36DA8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32805" y="3933825"/>
            <a:ext cx="164447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8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8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140</a:t>
            </a:r>
          </a:p>
        </p:txBody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74785526-0C7D-42F7-8E0F-A62847382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4305300"/>
            <a:ext cx="80962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47857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47857"/>
                </a:solidFill>
                <a:latin typeface="Aptos"/>
                <a:ea typeface="Aptos"/>
                <a:cs typeface="Aptos"/>
              </a:rPr>
              <a:t>Safety factor 4:1. Virgin PTFE/PFA. High-precision extrusion reference.</a:t>
            </a:r>
          </a:p>
        </p:txBody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3EE33F0D-67FA-4064-8613-72422AB72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E387A524-691B-401C-B203-24B7A7808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31EB3D0E-DFC8-4B89-82B2-9686CD06B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0789938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216A353-2F64-48C5-8AF2-0A0E76B3A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INCH PRESSURE REFERENCE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8BD674-A0D2-4488-A149-274E904F2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Inch-system buyers can match equipment, fittings and maintenance inventory.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8528FAD-3A1C-4F12-90BB-1CB83E33E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118110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59FD62-F94E-4436-8E28-4A7D57F49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124777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OD inch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BC3F088-D95D-4C0A-9EC0-4FAC730F7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118110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100A82-CDF2-4AC7-BFAB-05D5794E4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124777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Wall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FA1234-DBF1-48F8-A03D-3BD68EF9B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11811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9178D9D-D675-463A-B7C5-BDFE78F5B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12477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OD mm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D12E91-125B-4418-8730-B8AB61405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11811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459DDF-2EF5-43DD-8F07-74BA078FB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12477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ID mm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F3E453F-DFCE-4F36-A6FB-81C0157A2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118110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F037F7A-80FC-4FCB-BCD0-DCDD9AB94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124777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Burst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C89EEF9-9912-43D2-B40D-1F931E62F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118110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58EF02F-72FC-4828-8046-357539913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124777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Working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F27301-010E-4715-9817-B4EF55A94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118110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D2E0B6-8F86-49C1-8B56-707FE6835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124777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Tol.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96A41E-5CBF-4592-B793-18F8F9FEB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118110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D49EBE3-D441-4FC8-BBFA-1567ED326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124777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95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495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Min bend radius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85D74AF-A9D1-4578-BDFB-B4582E2CF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158115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A42A1B7-4D76-4741-9A48-1C83EAD61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164782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1/4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DADF19B-7693-40A7-B91C-9A30C9BAD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158115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EFC7DCB-9913-4742-A957-867632CCB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164782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1.2T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1114E71-2E6F-4B6A-8171-3035E7476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15811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07C0426-1D4E-4E24-986D-F56C10F71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16478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6.35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2A248F4-8B5A-4A36-91FF-741D6A51D4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15811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5C78862-22E8-4B2E-BCB1-D8EB40EE0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16478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3.96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954E560-F61C-4CE0-B142-39437C966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158115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CDAAB4D-4E94-4E5A-8750-9A7932465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164782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120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9BFE4F4-A599-4A2B-A29E-39249B027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158115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89EADF0-679B-409D-AB2D-943769BD4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164782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98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7AC7EBD-BABD-4C0A-9B8E-06F95434C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158115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42570B7-D056-4D92-B31C-553296F2F6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164782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CDBC11D-709D-4D76-82AF-09D04F9D4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158115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A92D375-463C-4CD5-8D97-72C40FE4D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164782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25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1B98C7E-0F15-45E8-BA49-49E5ED7AD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198120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38FE1D3-CEB0-40CF-BF77-262BA2F4E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204787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3/8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FB992AC-BB9B-449D-B456-1D0BC1703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198120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55AED6A-669F-49C9-B020-7F47AD87B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204787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1.5T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60194FB-8D73-4E4E-A836-43BFBD337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19812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4CD2798-344E-4B58-B7B4-5A7659CA6C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20478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9.5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274C6CF-E120-4785-A561-9A84EC3B9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19812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2E21582-12BE-4887-AC85-806FB6899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20478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6.5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1DDC4ED-2B2D-4956-A978-EBE505308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198120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A617D47-45E9-4F24-AC74-3F3EFCB37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204787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100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25CBC765-E189-46A4-AEC3-0567C108D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198120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C5C654CF-ADDB-43A8-A62A-7B55B223A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204787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80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80F1AA7-685A-488C-BDD9-97DD60CD6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198120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03418D9F-892C-4E13-B4F1-1A993985B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204787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CBAEF45A-6144-476A-9791-D1A1B2427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198120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15C21D2-13E3-407A-A7EF-C60571E50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204787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40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31309791-C88F-414D-ABA0-84EAE1EBA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238125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CA0991B8-4A60-42FD-BB78-637FDF27C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244792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1/2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2EEB9D6F-3B3C-4B65-A37F-0E7D48605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238125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6E56885C-94CD-406A-8A6B-7FDB6B469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244792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1.5T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79FAC834-8A03-45CD-A843-5C495F677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23812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B448A37C-B186-4F62-BA22-4C9245A3A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24479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12.7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3F40B783-845D-4DC9-8F43-C326A5BEA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23812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BD3B34B8-2E38-4DA9-9A36-372247980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24479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9.7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5C384A85-E6B1-47E7-B506-9C612408A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238125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47D90E14-0A0C-4905-BA03-2331B606A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244792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65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63FD90B9-62CE-44EE-B44F-D09105458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238125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696D3610-A9F8-481B-A736-2929BB3EA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244792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52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AFD37180-4965-4A26-B2F1-3312BECA5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238125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C7A08EF9-1F46-4245-8572-EBC70A7F4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244792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0.2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808B3A60-64FD-4A5B-ABA4-AFADD7B11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238125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62CC28C6-1F9B-4093-9D68-B11741ECD6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244792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105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DDC8A283-D3D9-458B-BE3D-7A3DE177C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278130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8A12F577-15DA-476A-844C-B42EBE923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284797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3/4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4D8544D4-0FEB-4068-BA02-1F7ABDCAA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278130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7D97A478-A295-40F0-8EDE-349CA41C0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284797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1.5T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1B6AFA01-1CE5-4992-B3EF-4D485C909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27813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636FAB32-AA11-436D-8518-B74C9A219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28479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19</a:t>
            </a:r>
          </a:p>
        </p:txBody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84C42427-E8DB-4787-92ED-330365CEF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278130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37D249B8-2CDD-4F16-8C1E-922B29024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284797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16</a:t>
            </a:r>
          </a:p>
        </p:txBody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FFEA9BF5-3561-449B-B05C-6C22AC6A0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278130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6ADF564F-FEF3-4904-8137-3B90017D0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284797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45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8A28001C-6AD1-43EC-97F6-1D1FDC4D6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278130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6687D604-93C9-41C7-B95D-AA9C82016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284797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36</a:t>
            </a:r>
          </a:p>
        </p:txBody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BCE6AC01-38C3-4F19-8DB8-02BACB0D8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278130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0C078854-B873-45B3-BE4F-3FD13D582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284797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0.3</a:t>
            </a:r>
          </a:p>
        </p:txBody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DBBBA6F1-5274-4CB4-A327-1062B31ED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278130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0933C643-B8F0-4F92-BC09-6C13F0A0A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284797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120</a:t>
            </a:r>
          </a:p>
        </p:txBody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51DBD1F3-4F45-4B43-A369-19BFBD284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" y="3181350"/>
            <a:ext cx="95733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9758363A-CF8F-4C9C-818D-9FB4A98ED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" y="3248025"/>
            <a:ext cx="82398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17C88909-D64E-4B52-ACA3-1C01818F6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1180" y="3181350"/>
            <a:ext cx="909463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0A6FC97D-3D7C-4D0D-B8F6-A955FDF87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7855" y="3248025"/>
            <a:ext cx="776113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1.5T</a:t>
            </a:r>
          </a:p>
        </p:txBody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99C6A4DE-D632-4E78-B22A-03371B250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0643" y="31813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89E73573-711D-43C2-AF5E-95E3306A0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7318" y="32480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25.4</a:t>
            </a:r>
          </a:p>
        </p:txBody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8266E971-5284-4577-A26F-A486C5787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039" y="3181350"/>
            <a:ext cx="933396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2A62BE8F-7E03-4C2A-9C72-432D54334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90714" y="3248025"/>
            <a:ext cx="800046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22.4</a:t>
            </a:r>
          </a:p>
        </p:txBody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D70D50D3-2C54-479B-A844-BE5499A1F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435" y="3181350"/>
            <a:ext cx="10291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A48A4AA3-82A0-4269-94BF-99BB17FCC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24110" y="3248025"/>
            <a:ext cx="8957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35</a:t>
            </a:r>
          </a:p>
        </p:txBody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2755FBBB-7446-4D25-82CA-B10AC85C8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86565" y="3181350"/>
            <a:ext cx="1136829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717E2C49-8BC9-4B2D-A6A6-D58481F3A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3240" y="3248025"/>
            <a:ext cx="1003479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28</a:t>
            </a:r>
          </a:p>
        </p:txBody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9BAD0D4B-6557-4213-9CAC-2F689FB39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3394" y="3181350"/>
            <a:ext cx="861597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CF114816-63E5-49BB-AEE5-8F230E4539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0069" y="3248025"/>
            <a:ext cx="728247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0.3</a:t>
            </a:r>
          </a:p>
        </p:txBody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32D08445-7331-4AB9-AAEF-9CAC23FE7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4990" y="3181350"/>
            <a:ext cx="173516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08B9D769-E9AF-468F-8F73-8D25BFD27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1665" y="3248025"/>
            <a:ext cx="160181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55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555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430</a:t>
            </a:r>
          </a:p>
        </p:txBody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B14D0828-FED2-4C65-BCC2-86723C4D7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" y="3886200"/>
            <a:ext cx="8096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713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Pressure values are reference inputs at 23 deg C and can decrease as operating temperature rises. Reference standards: ASTM D3295 PTFE and ASTM D3307 PFA where applicable.</a:t>
            </a:r>
          </a:p>
        </p:txBody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B3123F93-DAC7-4739-84C1-12F533834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BC6E0378-2766-4A1C-885C-524FBE676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B32F2142-BA03-4EA6-AFA1-EBB554AB3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53698880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2B4AC90-2146-4A93-A738-1FDE2319C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ASSEMBLY PATH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2A87EB6-972D-4DDC-A6D4-0E3B17F57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Hose, fittings and accessories should start from routing constraints.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CF99A2-EBB1-45D0-8A9D-A3D46106C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295400"/>
            <a:ext cx="160782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F4F59EA-78C5-47FB-99DB-0552FD0F0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1362075"/>
            <a:ext cx="147447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Path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851913-E88C-4D78-9A84-1131D2BF2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60270" y="1295400"/>
            <a:ext cx="3727219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AE0DA5A-5FA1-4DAD-AD48-5D2E5936D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26945" y="1362075"/>
            <a:ext cx="3593869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What to send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7126024-8F27-44AB-AB3D-A8967AEED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7489" y="1295400"/>
            <a:ext cx="2704061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B7B6F8-48C8-4203-833F-F2550E9D0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4164" y="1362075"/>
            <a:ext cx="2570711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Review result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60A5F35-A89D-4839-AD73-02A609398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924050"/>
            <a:ext cx="160782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DCB6116-2B06-4D6A-A7C0-2EFB8C6A8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1990725"/>
            <a:ext cx="147447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Flexible hose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2CC086-7E16-4EF4-BE5F-AFE7C31B1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60270" y="1924050"/>
            <a:ext cx="3727219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BA6357-66C3-49F0-9AED-98924845F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26945" y="1990725"/>
            <a:ext cx="3593869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Routing geometry, bend radius, pressure, media and connection method.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A7ADE6-2BED-4549-BECF-7E0ECFAB2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7489" y="1924050"/>
            <a:ext cx="2704061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93ED306-1F9F-4664-9A5C-FEFA8D4FA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4164" y="1990725"/>
            <a:ext cx="2570711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Material and assembly feasibility path.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2652CC0-4156-4632-B0B3-E3FA06D3D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552700"/>
            <a:ext cx="160782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9C7826A-DB65-4DBE-BACA-E46E3F512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2619375"/>
            <a:ext cx="147447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Fittings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3B877C7-60AD-4919-966D-B938232F7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60270" y="2552700"/>
            <a:ext cx="3727219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80EF378-E21B-4DED-8E21-F19B41777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26945" y="2619375"/>
            <a:ext cx="3593869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Tube OD/ID, thread or connection type, media and operating temperature.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6A1A04B-F934-4611-88BC-35BFFFE2F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7489" y="2552700"/>
            <a:ext cx="2704061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B45A033-141E-413C-A3A8-F144D4535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4164" y="2619375"/>
            <a:ext cx="2570711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Compatible fitting or accessory recommendation.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433CB9B-A666-4BED-AFDA-84BB04965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181350"/>
            <a:ext cx="160782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36F766F-F65B-4BF4-99CA-5ACBF587D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" y="3248025"/>
            <a:ext cx="147447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Assembly discussion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13DE04B-C9A3-4892-9472-BEC3613C1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60270" y="3181350"/>
            <a:ext cx="3727219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D2CDAB0-0C1B-46B3-87A2-2F4828620D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26945" y="3248025"/>
            <a:ext cx="3593869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Destination country, quantity, lead time and inspection needs.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13A5907-F7D3-4DA3-93BC-A5222DAD5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7489" y="3181350"/>
            <a:ext cx="2704061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20CD2BA-8858-4726-B584-659D1000B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4164" y="3248025"/>
            <a:ext cx="2570711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60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60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RFQ-ready clarification set.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AC35907-4F9F-4050-80C3-49FC31429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733800"/>
            <a:ext cx="8039100" cy="5334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EEF8FA"/>
          </a:solidFill>
          <a:ln xmlns:a="http://schemas.openxmlformats.org/drawingml/2006/main" w="9525">
            <a:solidFill>
              <a:srgbClr val="8DDCE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DD70BD6-7DEF-4990-A186-372373180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924300"/>
            <a:ext cx="7524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Include tube OD/ID, connection method, media, temperature, target country and inspection needs.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4AC41B7-668A-4F3D-A987-332E248F6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D8FBB2F-6469-42E6-9DD1-5F77EACFB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89EB2B1-101C-48A4-99D2-0C1DD1962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15213168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F22166C-F95F-430A-B0F1-17F19395C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667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00" b="1">
                <a:solidFill>
                  <a:srgbClr val="0F6B83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0F6B83"/>
                </a:solidFill>
                <a:latin typeface="Aptos"/>
                <a:ea typeface="Aptos"/>
                <a:cs typeface="Aptos"/>
              </a:rPr>
              <a:t>CONTACT FLOW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85E568-FDA5-4D7D-AF30-68A429709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19100"/>
            <a:ext cx="6191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0B172A"/>
                </a:solidFill>
                <a:latin typeface="Aptos Display"/>
                <a:ea typeface="Aptos Display"/>
                <a:cs typeface="Aptos Display"/>
              </a:rPr>
              <a:t>The quote form should receive a complete technical brief.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1472C48-8D7D-46EC-B8C4-8FBF2CF46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23950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19AA25-BA89-499E-BFD2-4DA6E105C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1190625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Required input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20772B-3E5A-4F13-9900-3851FAB03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1123950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F4F7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5EF9721-4AD7-4EAC-9A42-5348BBF25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1190625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1">
                <a:solidFill>
                  <a:srgbClr val="0B172A"/>
                </a:solidFill>
                <a:latin typeface="Aptos"/>
                <a:ea typeface="Aptos"/>
                <a:cs typeface="Aptos"/>
              </a:defRPr>
            </a:pPr>
            <a:r>
              <a:rPr sz="563" b="1">
                <a:solidFill>
                  <a:srgbClr val="0B172A"/>
                </a:solidFill>
                <a:latin typeface="Aptos"/>
                <a:ea typeface="Aptos"/>
                <a:cs typeface="Aptos"/>
              </a:rPr>
              <a:t>Example detail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DF571DE-B7A0-4102-876E-3204FEDC4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552575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7DAF6A6-A3BE-462E-8356-0E1551E68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1619250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Application environment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2ECE67-A544-4DB7-A2EA-1A02B74F2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1552575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02D5E8D-0722-433A-AF54-806FB53D2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1619250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Chemical media, operating temperature, pressure and duty cycle.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39533E-FF10-4670-98B6-351604800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81200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50D674-11B2-4656-8211-BE87B7FD3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2047875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Dimensional target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7A931F-7BDC-4E35-B9AC-6964B3382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1981200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0CE5C5D-F313-4A41-B76B-4A69EF3AD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2047875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ID, OD, wall thickness, tolerance, length, bend radius and quantity.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7478321-ED2C-4C15-8CB4-BA3BA9156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09825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72702E-4D1D-4F12-B91E-CB625D5BC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2476500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Material signal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3D0E198-3965-46E2-AF10-32DB187CE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2409825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0ACC1D-FB58-467E-A02C-33270DEC8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2476500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PTFE, PFA, FEP, hose, fitting or unclear; Pure-Flon can help shortlist.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A4E0272-17BE-4583-9DBC-44EB58FC0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38450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6C447BD-3612-419D-A1FD-D2C8A9FAFB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2905125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Quality and handling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891417-8978-4700-9D36-4FF98A736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2838450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C0ED617-C39E-479F-9C96-392ADF865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2905125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Clean handling, packaging, transparency, static control or inspection requirement.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A1AF37A-D61E-4360-9DA9-EFA73E76F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67075"/>
            <a:ext cx="1901952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56797EF-898D-4CC0-AA3D-1E1FDBBD6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" y="3333750"/>
            <a:ext cx="1768602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142033"/>
                </a:solidFill>
                <a:latin typeface="Aptos"/>
                <a:ea typeface="Aptos"/>
                <a:cs typeface="Aptos"/>
              </a:rPr>
              <a:t>Commercial route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082466-56E8-4FE2-9992-51D56EDED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1552" y="3267075"/>
            <a:ext cx="6022848" cy="428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AFC"/>
          </a:solidFill>
          <a:ln xmlns:a="http://schemas.openxmlformats.org/drawingml/2006/main" w="7620">
            <a:solidFill>
              <a:srgbClr val="C9D7E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6290793-402A-4266-B3B1-6DB64D8B2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8227" y="3333750"/>
            <a:ext cx="5889498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142033"/>
                </a:solidFill>
                <a:latin typeface="Aptos"/>
                <a:ea typeface="Aptos"/>
                <a:cs typeface="Aptos"/>
              </a:defRPr>
            </a:pPr>
            <a:r>
              <a:rPr sz="638" b="0">
                <a:solidFill>
                  <a:srgbClr val="142033"/>
                </a:solidFill>
                <a:latin typeface="Aptos"/>
                <a:ea typeface="Aptos"/>
                <a:cs typeface="Aptos"/>
              </a:rPr>
              <a:t>Country, target date, sample need and preferred reply email.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6FCF426-A5E5-4B96-A35F-B17F5E465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848100"/>
            <a:ext cx="7924800" cy="552450"/>
          </a:xfrm>
          <a:prstGeom xmlns:a="http://schemas.openxmlformats.org/drawingml/2006/main" prst="roundRect">
            <a:avLst>
              <a:gd name="adj" fmla="val 13793"/>
            </a:avLst>
          </a:prstGeom>
          <a:solidFill xmlns:a="http://schemas.openxmlformats.org/drawingml/2006/main">
            <a:srgbClr val="0B172A"/>
          </a:solidFill>
          <a:ln xmlns:a="http://schemas.openxmlformats.org/drawingml/2006/main" w="0">
            <a:solidFill>
              <a:srgbClr val="0B172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3E8ECC2-4A81-4D16-A783-B97E95884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386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8EF0B9D-273E-41B1-B7D7-7B102D2A1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4038600"/>
            <a:ext cx="581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DDF4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DDF4F7"/>
                </a:solidFill>
                <a:latin typeface="Aptos"/>
                <a:ea typeface="Aptos"/>
                <a:cs typeface="Aptos"/>
              </a:rPr>
              <a:t>Send the RFQ through pure-flon.com/quote and include the checklist details above.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80E5021-6832-4EB4-ADC7-34CCCD15E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10125"/>
            <a:ext cx="80772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7E2"/>
          </a:solidFill>
          <a:ln xmlns:a="http://schemas.openxmlformats.org/drawingml/2006/main" w="0">
            <a:solidFill>
              <a:srgbClr val="C9D7E2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04045EA-0EB4-4530-9D38-DF91EC6537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49530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Pure-Flon Fluoropolymer Tubing Catalog - RFQ reference, 2026-06-03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9033C11-3130-4788-9442-1F4D7AAC3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95850"/>
            <a:ext cx="419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525" b="0">
                <a:solidFill>
                  <a:srgbClr val="607085"/>
                </a:solidFill>
                <a:latin typeface="Aptos"/>
                <a:ea typeface="Aptos"/>
                <a:cs typeface="Aptos"/>
              </a:defRPr>
            </a:pPr>
            <a:r>
              <a:rPr sz="525" b="0">
                <a:solidFill>
                  <a:srgbClr val="607085"/>
                </a:solidFill>
                <a:latin typeface="Aptos"/>
                <a:ea typeface="Aptos"/>
                <a:cs typeface="Apto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334097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2026-06-02T18:12:45.9240000Z</dcterms:created>
  <dcterms:modified xsi:type="dcterms:W3CDTF">2026-06-02T18:12:45.9240000Z</dcterms:modified>
</coreProperties>
</file>